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527" r:id="rId4"/>
    <p:sldId id="475" r:id="rId5"/>
    <p:sldId id="291" r:id="rId6"/>
    <p:sldId id="261" r:id="rId7"/>
    <p:sldId id="257" r:id="rId8"/>
    <p:sldId id="262" r:id="rId9"/>
    <p:sldId id="271" r:id="rId10"/>
    <p:sldId id="263" r:id="rId11"/>
    <p:sldId id="288" r:id="rId12"/>
    <p:sldId id="264" r:id="rId13"/>
    <p:sldId id="267" r:id="rId14"/>
    <p:sldId id="273" r:id="rId15"/>
    <p:sldId id="289" r:id="rId16"/>
    <p:sldId id="265" r:id="rId17"/>
    <p:sldId id="269" r:id="rId18"/>
    <p:sldId id="292" r:id="rId19"/>
    <p:sldId id="272" r:id="rId20"/>
    <p:sldId id="274" r:id="rId21"/>
    <p:sldId id="278" r:id="rId22"/>
    <p:sldId id="283" r:id="rId23"/>
    <p:sldId id="281" r:id="rId24"/>
    <p:sldId id="276" r:id="rId25"/>
    <p:sldId id="277" r:id="rId26"/>
    <p:sldId id="286" r:id="rId27"/>
    <p:sldId id="270" r:id="rId28"/>
    <p:sldId id="293" r:id="rId29"/>
    <p:sldId id="280" r:id="rId30"/>
    <p:sldId id="530" r:id="rId31"/>
    <p:sldId id="370" r:id="rId32"/>
    <p:sldId id="284" r:id="rId33"/>
    <p:sldId id="279" r:id="rId34"/>
    <p:sldId id="490" r:id="rId35"/>
    <p:sldId id="494" r:id="rId36"/>
    <p:sldId id="495" r:id="rId37"/>
    <p:sldId id="4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5083" autoAdjust="0"/>
  </p:normalViewPr>
  <p:slideViewPr>
    <p:cSldViewPr snapToGrid="0">
      <p:cViewPr>
        <p:scale>
          <a:sx n="80" d="100"/>
          <a:sy n="80" d="100"/>
        </p:scale>
        <p:origin x="78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D14AC-DA58-4971-8ADF-0E05D00D66C8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76100-8907-4B6F-8E40-A8501FA0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3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PAT – Personal Access Token : This is used for Authentication between the Azure </a:t>
            </a:r>
            <a:r>
              <a:rPr lang="en-US" dirty="0" err="1"/>
              <a:t>Devops</a:t>
            </a:r>
            <a:r>
              <a:rPr lang="en-US" dirty="0"/>
              <a:t> and Azure Portal.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76100-8907-4B6F-8E40-A8501FA01D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43-09EE-4DD9-8E9D-AC021B1A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98BF1-35D2-4FEE-AE41-F6D30E075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5CBA-0894-4D49-91F7-81FE719A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9D02-94EC-4290-AB41-4F578046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06706-D557-4A06-B893-ED1018A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54C0-B12E-453C-AA4A-D3667115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AEF8-954C-418B-B0D7-B40B4F22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4CF5-E04F-46C2-A104-989B1FB1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74B84-1E58-48A5-9E1C-01BA5ECF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4654-7F7E-4076-B8A0-7ACDB578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0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77DDC-737B-4B71-9DC3-CCEAEF6D5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E6B61-7ABF-411A-836C-5B6FA33D9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EC98-F379-4CF7-8370-4D794E56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077A-4B06-44C9-8C87-1B6A4E48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81C7-DF38-4027-9E2E-52492E83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80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3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2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9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9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793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EE9-7311-4A0B-B8DF-D0691595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14FC-8645-42C8-B73E-2BD796F3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6C11-7733-4E78-9CD8-F77CD895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ED9D-6B4B-4FEE-89D3-EEF14C6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2667-811F-4B8D-B968-C4123FF9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B68-79C2-44D0-AA5A-AF76A009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E50A1-C30B-4F45-8332-F77AB7EFF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7DED-7F17-401A-91E8-40F94716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714E-3F8F-456D-849E-7D8913D0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3977-498D-4DD4-919D-9EB9318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DD3-06B4-4298-8818-B201A77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EF7C-55EE-486B-A9B8-042A4951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9408B-D657-4E25-8CBF-BEEC4F2AB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8E102-7AE9-4BAB-B7F2-7210E946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77A3-182C-4F3B-9A81-A210FD8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A7C5C-B5C1-4AE0-9B17-5E24BA33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CA77-9B3C-42C6-8026-9CDF10A2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A1687-5B99-40FB-8C8A-AE04C953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D6C25-634B-4860-B1ED-58B83D0C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917DF-8915-4F6E-BB0D-685FBC1F4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A7687-ADE8-4687-98B4-E12AF32DC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5FE1-4B67-4F39-ACAE-51403E57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503DD-2951-4A9B-BE48-CDF9881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E350E-33AA-48DF-8A32-380D7B95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AD3-68DB-42D5-9AFB-0BD04F26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A93E5-021F-4855-85C1-AABE1B1C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7EB63-BB6F-42FE-AD19-83A8A041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7194-323B-4060-AA67-06D0D614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2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D51D-599B-4B92-872E-D8920B1F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8CAC-5B93-45F7-AB4F-A47801DC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8992-989D-4530-A186-FBC85F0C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963A-7F48-4EA7-A947-7D08BD2A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8669-3294-4922-A252-4E3762D3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6622-2FC5-402E-9CE7-2BC255A9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A30DA-7B55-4461-813D-1AAC6290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F154-1711-40C7-86FA-0AAD4609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0F28-E0E5-4984-80AE-19F32348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CDC1-F9F5-4AE4-BFE9-8D51C1FA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0C6B8-AD4F-4F11-BBAD-3C66D0A2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24586-6F2D-45B4-99FA-FF9F1A00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F63E3-4DB2-44B2-92A2-9B033CE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5A96E-E599-4ADA-8494-666A8624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4CC2-744B-4266-8F83-A41D69DF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7DF95-FA98-4F6D-ADE5-D43170B8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8B7-17E0-49F0-99DE-A717AEAD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690B-AEF5-4ABF-AAF4-1764399D6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30BE-DDF0-4B7D-85F7-7660E5C5FB2A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FD24-6183-44EA-A651-D90AEF8C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BC42-57B2-4EC4-9741-65414154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DE1B-1446-4D0F-88E1-77AC0D391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4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fia-habib/UnbreakablePipelineSour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40.117.92.217:5000/api/DTCLIProxy/MonspecPullReques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.azur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370F-1391-4DC9-BB0B-D68168CFD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Unbreakable Azure </a:t>
            </a:r>
            <a:r>
              <a:rPr lang="en-US" dirty="0" err="1"/>
              <a:t>Devops</a:t>
            </a:r>
            <a:r>
              <a:rPr lang="en-US" dirty="0"/>
              <a:t> Pipeline using Dynatrace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F457F-9839-4875-A841-7BFD6B3E1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Safia Habib</a:t>
            </a:r>
          </a:p>
        </p:txBody>
      </p:sp>
    </p:spTree>
    <p:extLst>
      <p:ext uri="{BB962C8B-B14F-4D97-AF65-F5344CB8AC3E}">
        <p14:creationId xmlns:p14="http://schemas.microsoft.com/office/powerpoint/2010/main" val="48558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32E2-630F-4DB2-AF93-B6777E3F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103187"/>
            <a:ext cx="10515600" cy="1325563"/>
          </a:xfrm>
        </p:spPr>
        <p:txBody>
          <a:bodyPr/>
          <a:lstStyle/>
          <a:p>
            <a:r>
              <a:rPr lang="en-US" dirty="0"/>
              <a:t>Step 3: Create a Personal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12B0-07E7-437A-8AE5-6822E5C9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" y="1054893"/>
            <a:ext cx="10952001" cy="4748213"/>
          </a:xfrm>
        </p:spPr>
        <p:txBody>
          <a:bodyPr/>
          <a:lstStyle/>
          <a:p>
            <a:r>
              <a:rPr lang="en-US" dirty="0"/>
              <a:t>Create a PAT and Copy Value to the Notepad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9204AA3-9353-4884-9B32-07DA56E0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531142"/>
            <a:ext cx="7695124" cy="4448175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640C6E71-C4A8-46A0-AF47-0CF73B07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13" y="3428999"/>
            <a:ext cx="757866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A2CDFB-20B5-4646-B7FE-9E1A488F540D}"/>
              </a:ext>
            </a:extLst>
          </p:cNvPr>
          <p:cNvSpPr/>
          <p:nvPr/>
        </p:nvSpPr>
        <p:spPr>
          <a:xfrm>
            <a:off x="6297105" y="2427402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35E9A-E457-47A4-9C41-B339FC3C49A0}"/>
              </a:ext>
            </a:extLst>
          </p:cNvPr>
          <p:cNvCxnSpPr>
            <a:cxnSpLocks/>
          </p:cNvCxnSpPr>
          <p:nvPr/>
        </p:nvCxnSpPr>
        <p:spPr>
          <a:xfrm>
            <a:off x="7640425" y="2653645"/>
            <a:ext cx="292231" cy="961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732DD3-259C-471E-BCE8-B7AF9549E9F9}"/>
              </a:ext>
            </a:extLst>
          </p:cNvPr>
          <p:cNvSpPr/>
          <p:nvPr/>
        </p:nvSpPr>
        <p:spPr>
          <a:xfrm>
            <a:off x="5821052" y="4124227"/>
            <a:ext cx="777711" cy="2592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AB053-4521-4E0C-A06F-D0A030E23B6C}"/>
              </a:ext>
            </a:extLst>
          </p:cNvPr>
          <p:cNvSpPr/>
          <p:nvPr/>
        </p:nvSpPr>
        <p:spPr>
          <a:xfrm>
            <a:off x="4205927" y="4922355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DE78A-342C-4E0C-9145-959E0FE27BC1}"/>
              </a:ext>
            </a:extLst>
          </p:cNvPr>
          <p:cNvSpPr/>
          <p:nvPr/>
        </p:nvSpPr>
        <p:spPr>
          <a:xfrm>
            <a:off x="8155748" y="5516248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2D0A-E932-4F69-8AD6-CBCD6E2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5" y="63467"/>
            <a:ext cx="10515600" cy="1325563"/>
          </a:xfrm>
        </p:spPr>
        <p:txBody>
          <a:bodyPr/>
          <a:lstStyle/>
          <a:p>
            <a:r>
              <a:rPr lang="en-US" dirty="0"/>
              <a:t>Step 3: Get the Dynatrace Marketplace Extension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ED6E1-6DF4-49D2-B280-99061B321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1389030"/>
            <a:ext cx="901703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EF1A66-4420-4706-A558-3CEA90189B4D}"/>
              </a:ext>
            </a:extLst>
          </p:cNvPr>
          <p:cNvSpPr/>
          <p:nvPr/>
        </p:nvSpPr>
        <p:spPr>
          <a:xfrm>
            <a:off x="366713" y="5472260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2B234-E370-4E6F-A923-6FAF5A7E52F0}"/>
              </a:ext>
            </a:extLst>
          </p:cNvPr>
          <p:cNvSpPr/>
          <p:nvPr/>
        </p:nvSpPr>
        <p:spPr>
          <a:xfrm>
            <a:off x="2003830" y="3286814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D63C0-C999-45B5-AE6F-5E0C77EEDB9B}"/>
              </a:ext>
            </a:extLst>
          </p:cNvPr>
          <p:cNvSpPr/>
          <p:nvPr/>
        </p:nvSpPr>
        <p:spPr>
          <a:xfrm>
            <a:off x="8206664" y="163241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2980BFC-3C4B-4B77-B683-2C819727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8" y="2137955"/>
            <a:ext cx="5487388" cy="4027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90D8EB-65DD-4E10-AABB-2D882D64717D}"/>
              </a:ext>
            </a:extLst>
          </p:cNvPr>
          <p:cNvSpPr/>
          <p:nvPr/>
        </p:nvSpPr>
        <p:spPr>
          <a:xfrm>
            <a:off x="7751040" y="3462783"/>
            <a:ext cx="1297118" cy="3346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8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381B-0409-4DED-B1E6-EB476FF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2BE3-FACF-41AB-8150-8C6A4ED9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173" cy="4351338"/>
          </a:xfrm>
        </p:spPr>
        <p:txBody>
          <a:bodyPr/>
          <a:lstStyle/>
          <a:p>
            <a:r>
              <a:rPr lang="en-US" dirty="0"/>
              <a:t>Go to Pipelines Build</a:t>
            </a:r>
          </a:p>
          <a:p>
            <a:r>
              <a:rPr lang="en-US" dirty="0"/>
              <a:t>Create a New Pipeline</a:t>
            </a:r>
          </a:p>
          <a:p>
            <a:r>
              <a:rPr lang="en-US" dirty="0"/>
              <a:t>Import the </a:t>
            </a:r>
            <a:r>
              <a:rPr lang="en-US" dirty="0" err="1"/>
              <a:t>Unbreakablepipeline-CI.json</a:t>
            </a:r>
            <a:endParaRPr lang="en-US" dirty="0"/>
          </a:p>
          <a:p>
            <a:r>
              <a:rPr lang="en-US" dirty="0"/>
              <a:t>Current Limitation – Name of the Pipeline should match </a:t>
            </a:r>
            <a:r>
              <a:rPr lang="en-US" dirty="0" err="1"/>
              <a:t>Unbreakablepipeline</a:t>
            </a:r>
            <a:r>
              <a:rPr lang="en-US" dirty="0"/>
              <a:t>-CI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A136A-F07F-4D29-A254-AE9C18B5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373" y="2089573"/>
            <a:ext cx="5287896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C520F-1C03-4E51-812E-C3A4F98AD8FE}"/>
              </a:ext>
            </a:extLst>
          </p:cNvPr>
          <p:cNvSpPr/>
          <p:nvPr/>
        </p:nvSpPr>
        <p:spPr>
          <a:xfrm>
            <a:off x="10020681" y="3365367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FD3E-D29F-4AD7-BF05-59BBEBFA6B29}"/>
              </a:ext>
            </a:extLst>
          </p:cNvPr>
          <p:cNvSpPr txBox="1"/>
          <p:nvPr/>
        </p:nvSpPr>
        <p:spPr>
          <a:xfrm>
            <a:off x="6282965" y="587564"/>
            <a:ext cx="5773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 we have noticed that for</a:t>
            </a:r>
          </a:p>
          <a:p>
            <a:r>
              <a:rPr lang="en-US" dirty="0">
                <a:solidFill>
                  <a:srgbClr val="FF0000"/>
                </a:solidFill>
              </a:rPr>
              <a:t> New Users there is no option to Import pipeline</a:t>
            </a:r>
          </a:p>
          <a:p>
            <a:r>
              <a:rPr lang="en-US" dirty="0">
                <a:solidFill>
                  <a:srgbClr val="FF0000"/>
                </a:solidFill>
              </a:rPr>
              <a:t>In this case create a Dummy Pipeline With any name</a:t>
            </a:r>
          </a:p>
          <a:p>
            <a:r>
              <a:rPr lang="en-US" dirty="0">
                <a:solidFill>
                  <a:srgbClr val="FF0000"/>
                </a:solidFill>
              </a:rPr>
              <a:t>To get to the below view and then import the Build pipeline</a:t>
            </a:r>
          </a:p>
        </p:txBody>
      </p:sp>
    </p:spTree>
    <p:extLst>
      <p:ext uri="{BB962C8B-B14F-4D97-AF65-F5344CB8AC3E}">
        <p14:creationId xmlns:p14="http://schemas.microsoft.com/office/powerpoint/2010/main" val="86251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602A-FB9F-4AA8-BAD5-A46542E4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0540A1-FD8B-43F2-B496-E84BE4B3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76" y="1514540"/>
            <a:ext cx="8660828" cy="4954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5A926-B3CC-4FA3-A46C-D0EFF776AAB9}"/>
              </a:ext>
            </a:extLst>
          </p:cNvPr>
          <p:cNvSpPr txBox="1"/>
          <p:nvPr/>
        </p:nvSpPr>
        <p:spPr>
          <a:xfrm>
            <a:off x="7437749" y="4982066"/>
            <a:ext cx="362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Ensure this matches the Repo Name</a:t>
            </a:r>
          </a:p>
          <a:p>
            <a:r>
              <a:rPr lang="en-US" b="1" dirty="0">
                <a:solidFill>
                  <a:srgbClr val="00B050"/>
                </a:solidFill>
              </a:rPr>
              <a:t>You created in Step 2</a:t>
            </a:r>
          </a:p>
        </p:txBody>
      </p:sp>
    </p:spTree>
    <p:extLst>
      <p:ext uri="{BB962C8B-B14F-4D97-AF65-F5344CB8AC3E}">
        <p14:creationId xmlns:p14="http://schemas.microsoft.com/office/powerpoint/2010/main" val="225175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BF64-89D3-4101-8AEA-7B0E94FF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Run the Build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16E52-47E4-41E5-B67B-F9B76380A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 a Build Pipeline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759EF-4103-46D7-9C9D-EE073341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7" y="2367667"/>
            <a:ext cx="1007813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92EC5F-A14D-47FF-916A-523F1D23A844}"/>
              </a:ext>
            </a:extLst>
          </p:cNvPr>
          <p:cNvSpPr/>
          <p:nvPr/>
        </p:nvSpPr>
        <p:spPr>
          <a:xfrm>
            <a:off x="6971122" y="2832755"/>
            <a:ext cx="678730" cy="3063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AF40-B45E-4406-B946-ADEF05CD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3" y="101174"/>
            <a:ext cx="10515600" cy="1325563"/>
          </a:xfrm>
        </p:spPr>
        <p:txBody>
          <a:bodyPr/>
          <a:lstStyle/>
          <a:p>
            <a:r>
              <a:rPr lang="en-US" dirty="0"/>
              <a:t>Step 5: Create Deployment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ECCB5-831F-40BD-8BD3-959263118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318" y="1292550"/>
            <a:ext cx="10515600" cy="4012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840BF-2CFB-47DA-9243-5E71166E0319}"/>
              </a:ext>
            </a:extLst>
          </p:cNvPr>
          <p:cNvSpPr/>
          <p:nvPr/>
        </p:nvSpPr>
        <p:spPr>
          <a:xfrm>
            <a:off x="127262" y="4336330"/>
            <a:ext cx="1875934" cy="362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F84A9-1504-46D2-A230-3ED8645F299D}"/>
              </a:ext>
            </a:extLst>
          </p:cNvPr>
          <p:cNvSpPr/>
          <p:nvPr/>
        </p:nvSpPr>
        <p:spPr>
          <a:xfrm>
            <a:off x="3370082" y="1934070"/>
            <a:ext cx="746288" cy="3629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40BF09E-B012-4014-872B-270B0E40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52" y="2263972"/>
            <a:ext cx="646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D8FE-A220-43BE-BC2C-C66F9337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Release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B6C0-5BFD-4486-BE03-A0E3E41F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Pipelines Release</a:t>
            </a:r>
          </a:p>
          <a:p>
            <a:r>
              <a:rPr lang="en-US" dirty="0"/>
              <a:t>Import the </a:t>
            </a:r>
            <a:r>
              <a:rPr lang="en-US" dirty="0" err="1"/>
              <a:t>CreateUtilities.json</a:t>
            </a: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CCB2E2-D7E9-411A-9F3A-53E92C34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35" y="1244470"/>
            <a:ext cx="4962427" cy="4932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A8096-4773-4884-91C4-5CEB032848CF}"/>
              </a:ext>
            </a:extLst>
          </p:cNvPr>
          <p:cNvSpPr/>
          <p:nvPr/>
        </p:nvSpPr>
        <p:spPr>
          <a:xfrm>
            <a:off x="9638906" y="2818611"/>
            <a:ext cx="1527142" cy="2262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001-C353-4D4D-8DED-5F929CB1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181302"/>
            <a:ext cx="10515600" cy="1325563"/>
          </a:xfrm>
        </p:spPr>
        <p:txBody>
          <a:bodyPr/>
          <a:lstStyle/>
          <a:p>
            <a:r>
              <a:rPr lang="en-US" dirty="0"/>
              <a:t>Release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0BFA-F297-4499-B867-DF6EB716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068" y="1710965"/>
            <a:ext cx="3832828" cy="4373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utilities</a:t>
            </a:r>
          </a:p>
          <a:p>
            <a:pPr marL="0" indent="0">
              <a:buNone/>
            </a:pPr>
            <a:r>
              <a:rPr lang="en-US" dirty="0"/>
              <a:t>Creates the following in Azure:</a:t>
            </a:r>
          </a:p>
          <a:p>
            <a:pPr lvl="1"/>
            <a:r>
              <a:rPr lang="en-US" dirty="0"/>
              <a:t>Self Healing Function</a:t>
            </a:r>
          </a:p>
          <a:p>
            <a:pPr lvl="1"/>
            <a:r>
              <a:rPr lang="en-US" dirty="0"/>
              <a:t>Unbreakable Pipeline Gate Function</a:t>
            </a:r>
          </a:p>
          <a:p>
            <a:pPr lvl="1"/>
            <a:r>
              <a:rPr lang="en-US" dirty="0"/>
              <a:t>Staging Linux VM</a:t>
            </a:r>
          </a:p>
          <a:p>
            <a:pPr lvl="1"/>
            <a:r>
              <a:rPr lang="en-US" dirty="0"/>
              <a:t>Production Linux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2EBC1-AC5B-40C7-A920-593D88ED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79" y="2466142"/>
            <a:ext cx="39433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FE43-9C55-4EC6-AA58-6A9E564F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all tasks and establish connection to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86D88-9C32-4D34-A0CF-E14C4CC8C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47" y="1825625"/>
            <a:ext cx="5797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8298-7A07-4B72-8C27-E450C017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Deploy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DB74-2690-4F7A-BCE7-2108BC5D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Create Utilities Stage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A4186354-52D5-49D6-9EC3-18C74E48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62" y="2370552"/>
            <a:ext cx="9380457" cy="4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D7B5-4240-4049-BD99-1D44CD0B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9A4F-7008-4C28-A5BC-03C2E89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899501"/>
            <a:ext cx="10609082" cy="4277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Download the Source code from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</a:p>
          <a:p>
            <a:r>
              <a:rPr lang="en-US" dirty="0"/>
              <a:t>Create Azure </a:t>
            </a:r>
            <a:r>
              <a:rPr lang="en-US" dirty="0" err="1"/>
              <a:t>Devops</a:t>
            </a:r>
            <a:r>
              <a:rPr lang="en-US" dirty="0"/>
              <a:t> account from here</a:t>
            </a:r>
          </a:p>
          <a:p>
            <a:r>
              <a:rPr lang="en-US" dirty="0"/>
              <a:t>Create Azure Portal account from here</a:t>
            </a:r>
          </a:p>
          <a:p>
            <a:r>
              <a:rPr lang="en-US" dirty="0"/>
              <a:t>Create a Notepad (Name – </a:t>
            </a:r>
            <a:r>
              <a:rPr lang="en-US" dirty="0" err="1"/>
              <a:t>Azure_Devops_values</a:t>
            </a:r>
            <a:r>
              <a:rPr lang="en-US" dirty="0"/>
              <a:t>) with the following: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Monspec</a:t>
            </a:r>
            <a:r>
              <a:rPr lang="en-US" dirty="0"/>
              <a:t> File:</a:t>
            </a:r>
          </a:p>
          <a:p>
            <a:pPr lvl="1"/>
            <a:r>
              <a:rPr lang="en-US" dirty="0"/>
              <a:t>URL to </a:t>
            </a:r>
            <a:r>
              <a:rPr lang="en-US" dirty="0" err="1"/>
              <a:t>PipelineInfo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PAT:</a:t>
            </a:r>
          </a:p>
          <a:p>
            <a:pPr lvl="1"/>
            <a:r>
              <a:rPr lang="en-US" dirty="0" err="1"/>
              <a:t>Dynatrace_Tenant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Dynatrace_Tenant_Token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Dynatrace_API_TOKEN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SelfHealing</a:t>
            </a:r>
            <a:r>
              <a:rPr lang="en-US" dirty="0"/>
              <a:t> Function URL:</a:t>
            </a:r>
          </a:p>
          <a:p>
            <a:pPr lvl="1"/>
            <a:r>
              <a:rPr lang="en-US" dirty="0" err="1"/>
              <a:t>UnbreakablePipelienGate</a:t>
            </a:r>
            <a:r>
              <a:rPr lang="en-US" dirty="0"/>
              <a:t> Function URL:</a:t>
            </a:r>
          </a:p>
          <a:p>
            <a:pPr lvl="1"/>
            <a:r>
              <a:rPr lang="en-US" dirty="0"/>
              <a:t>Unbreakable pipeline Function Token: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9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8B3-0BAE-4BA6-B0E9-457FE303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101175"/>
            <a:ext cx="10515600" cy="1325563"/>
          </a:xfrm>
        </p:spPr>
        <p:txBody>
          <a:bodyPr/>
          <a:lstStyle/>
          <a:p>
            <a:r>
              <a:rPr lang="en-US" dirty="0"/>
              <a:t>Step 6: Get Function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DB87-42DD-438F-A27B-6046B3D3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76" y="1142182"/>
            <a:ext cx="10515600" cy="4351338"/>
          </a:xfrm>
        </p:spPr>
        <p:txBody>
          <a:bodyPr/>
          <a:lstStyle/>
          <a:p>
            <a:r>
              <a:rPr lang="en-US" dirty="0"/>
              <a:t>Go to Azure Portal and copy the Self Healing Function URL </a:t>
            </a:r>
            <a:r>
              <a:rPr lang="en-US" dirty="0" err="1"/>
              <a:t>Azure_Devops_values</a:t>
            </a:r>
            <a:r>
              <a:rPr lang="en-US" dirty="0"/>
              <a:t> notepad. </a:t>
            </a:r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510783D1-D2B2-4E58-A645-58D1769A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03" y="2405487"/>
            <a:ext cx="946859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2FF1A-F753-4397-ADE5-54E4F47A0326}"/>
              </a:ext>
            </a:extLst>
          </p:cNvPr>
          <p:cNvSpPr/>
          <p:nvPr/>
        </p:nvSpPr>
        <p:spPr>
          <a:xfrm>
            <a:off x="1234911" y="3996965"/>
            <a:ext cx="1084083" cy="235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A1C20-F1EB-4D91-9C95-798D0761E337}"/>
              </a:ext>
            </a:extLst>
          </p:cNvPr>
          <p:cNvSpPr/>
          <p:nvPr/>
        </p:nvSpPr>
        <p:spPr>
          <a:xfrm>
            <a:off x="4440024" y="4232635"/>
            <a:ext cx="2526383" cy="4006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3B4E2-B2CF-4048-B9AC-059405287F23}"/>
              </a:ext>
            </a:extLst>
          </p:cNvPr>
          <p:cNvSpPr/>
          <p:nvPr/>
        </p:nvSpPr>
        <p:spPr>
          <a:xfrm>
            <a:off x="3860276" y="2592371"/>
            <a:ext cx="1282046" cy="1979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5FF6-A265-4438-B7C7-A5B70A7F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" y="38149"/>
            <a:ext cx="10515600" cy="1325563"/>
          </a:xfrm>
        </p:spPr>
        <p:txBody>
          <a:bodyPr/>
          <a:lstStyle/>
          <a:p>
            <a:r>
              <a:rPr lang="en-US" dirty="0"/>
              <a:t>Step 6: Function URL and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EDFE7-3E7B-4201-B9D0-87C1ABB7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6" y="1066768"/>
            <a:ext cx="10515600" cy="4351338"/>
          </a:xfrm>
        </p:spPr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Unbreakablepipeline</a:t>
            </a:r>
            <a:r>
              <a:rPr lang="en-US" dirty="0"/>
              <a:t> function URL and Key – Copy to Notepad</a:t>
            </a:r>
          </a:p>
          <a:p>
            <a:endParaRPr lang="en-US" dirty="0"/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9D0ED6B1-7412-487F-B03E-AB12EE1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33" y="1731357"/>
            <a:ext cx="818821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4164A3-9894-4DB1-98AE-2FF7216B4692}"/>
              </a:ext>
            </a:extLst>
          </p:cNvPr>
          <p:cNvSpPr/>
          <p:nvPr/>
        </p:nvSpPr>
        <p:spPr>
          <a:xfrm>
            <a:off x="1324466" y="3968685"/>
            <a:ext cx="1418734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29A2F-2113-436A-B865-63471A372AF2}"/>
              </a:ext>
            </a:extLst>
          </p:cNvPr>
          <p:cNvSpPr/>
          <p:nvPr/>
        </p:nvSpPr>
        <p:spPr>
          <a:xfrm>
            <a:off x="7051249" y="3921551"/>
            <a:ext cx="730578" cy="27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F7DA-7545-4BA6-9FA9-6677470E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6" y="0"/>
            <a:ext cx="10515600" cy="1325563"/>
          </a:xfrm>
        </p:spPr>
        <p:txBody>
          <a:bodyPr/>
          <a:lstStyle/>
          <a:p>
            <a:r>
              <a:rPr lang="en-US" dirty="0"/>
              <a:t>App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68D9-2966-4A58-A9D2-E5FEC67C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1358998"/>
            <a:ext cx="10515600" cy="435133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UnbreakablePipeline-CD.json</a:t>
            </a:r>
            <a:r>
              <a:rPr lang="en-US" dirty="0"/>
              <a:t> into New Release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0F119-6EB6-4E17-8878-55D7CA1E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2" y="2094289"/>
            <a:ext cx="9723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9109-10E6-4E70-92F0-FA9AEEE3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6" y="0"/>
            <a:ext cx="10515600" cy="1325563"/>
          </a:xfrm>
        </p:spPr>
        <p:txBody>
          <a:bodyPr/>
          <a:lstStyle/>
          <a:p>
            <a:r>
              <a:rPr lang="en-US" dirty="0"/>
              <a:t>App Release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09D67-DEC4-4B90-9853-42BD1F79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90" y="1210311"/>
            <a:ext cx="8269467" cy="2010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31C204-1010-4530-8D7A-271B495DFA98}"/>
              </a:ext>
            </a:extLst>
          </p:cNvPr>
          <p:cNvSpPr txBox="1">
            <a:spLocks/>
          </p:cNvSpPr>
          <p:nvPr/>
        </p:nvSpPr>
        <p:spPr>
          <a:xfrm>
            <a:off x="1575949" y="2718021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Staging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83F963-CFDE-4BDD-B404-B0CECEEDC4EF}"/>
              </a:ext>
            </a:extLst>
          </p:cNvPr>
          <p:cNvSpPr txBox="1">
            <a:spLocks/>
          </p:cNvSpPr>
          <p:nvPr/>
        </p:nvSpPr>
        <p:spPr>
          <a:xfrm>
            <a:off x="5763019" y="2733738"/>
            <a:ext cx="3828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Production</a:t>
            </a:r>
          </a:p>
          <a:p>
            <a:r>
              <a:rPr lang="en-US" dirty="0"/>
              <a:t>Deploys the test app on Staging VM</a:t>
            </a:r>
          </a:p>
          <a:p>
            <a:r>
              <a:rPr lang="en-US" dirty="0"/>
              <a:t>Starts </a:t>
            </a:r>
            <a:r>
              <a:rPr lang="en-US" dirty="0" err="1"/>
              <a:t>Loadtest</a:t>
            </a:r>
            <a:r>
              <a:rPr lang="en-US" dirty="0"/>
              <a:t> against the test application</a:t>
            </a:r>
          </a:p>
          <a:p>
            <a:r>
              <a:rPr lang="en-US" dirty="0"/>
              <a:t> Pushes Deployment Event to Dynatrace</a:t>
            </a:r>
          </a:p>
        </p:txBody>
      </p:sp>
    </p:spTree>
    <p:extLst>
      <p:ext uri="{BB962C8B-B14F-4D97-AF65-F5344CB8AC3E}">
        <p14:creationId xmlns:p14="http://schemas.microsoft.com/office/powerpoint/2010/main" val="6674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DBC7-A110-4E90-9332-47D07279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59456"/>
          </a:xfrm>
        </p:spPr>
        <p:txBody>
          <a:bodyPr/>
          <a:lstStyle/>
          <a:p>
            <a:r>
              <a:rPr lang="en-US" dirty="0"/>
              <a:t>Getting values from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B133-D06F-4576-AB17-230B463F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73" y="1017662"/>
            <a:ext cx="3868473" cy="53972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Login to the Dynatrace account you have setup for this workshop</a:t>
            </a:r>
          </a:p>
          <a:p>
            <a:r>
              <a:rPr lang="en-US" dirty="0"/>
              <a:t>Go to Deploy Dynatrace</a:t>
            </a:r>
          </a:p>
          <a:p>
            <a:r>
              <a:rPr lang="en-US" dirty="0"/>
              <a:t>Copy the first command</a:t>
            </a:r>
          </a:p>
          <a:p>
            <a:r>
              <a:rPr lang="en-US" dirty="0"/>
              <a:t>Pull out the values for </a:t>
            </a:r>
          </a:p>
          <a:p>
            <a:r>
              <a:rPr lang="en-US" dirty="0" err="1"/>
              <a:t>Dynatrace_Tenant</a:t>
            </a:r>
            <a:r>
              <a:rPr lang="en-US" dirty="0"/>
              <a:t>: https://&lt;tenant&gt;.live.Dynatrace.com</a:t>
            </a:r>
          </a:p>
          <a:p>
            <a:r>
              <a:rPr lang="en-US" dirty="0" err="1"/>
              <a:t>Dynatrace_Tenant_Token</a:t>
            </a:r>
            <a:r>
              <a:rPr lang="en-US" dirty="0"/>
              <a:t>: Value of Tenant token</a:t>
            </a:r>
          </a:p>
          <a:p>
            <a:r>
              <a:rPr lang="en-US" dirty="0"/>
              <a:t>Copy these values to the Notepad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B054831-4857-4F09-B6BC-B3C91BF2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12" y="1736436"/>
            <a:ext cx="8619149" cy="44406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B5C9F9-F5D6-4D1B-A786-9A4A4A19AD66}"/>
              </a:ext>
            </a:extLst>
          </p:cNvPr>
          <p:cNvSpPr/>
          <p:nvPr/>
        </p:nvSpPr>
        <p:spPr>
          <a:xfrm>
            <a:off x="4247412" y="5538303"/>
            <a:ext cx="1011162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10047-BD99-4B7E-A295-5F5C4CA32B7B}"/>
              </a:ext>
            </a:extLst>
          </p:cNvPr>
          <p:cNvSpPr/>
          <p:nvPr/>
        </p:nvSpPr>
        <p:spPr>
          <a:xfrm>
            <a:off x="7489593" y="4289202"/>
            <a:ext cx="3756581" cy="5000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F8D33-4815-40EB-ACC9-D1BE9D400666}"/>
              </a:ext>
            </a:extLst>
          </p:cNvPr>
          <p:cNvSpPr/>
          <p:nvPr/>
        </p:nvSpPr>
        <p:spPr>
          <a:xfrm>
            <a:off x="11316875" y="4477736"/>
            <a:ext cx="626883" cy="438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EB0F-5492-4EA5-9EF4-ADBE1A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Token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9C7E-9F48-419B-9B95-06220262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91" y="1725990"/>
            <a:ext cx="32530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to Settings -&gt; Integration -&gt; Dynatrace API -&gt; Generate token</a:t>
            </a:r>
          </a:p>
          <a:p>
            <a:pPr marL="0" indent="0">
              <a:buNone/>
            </a:pPr>
            <a:r>
              <a:rPr lang="en-US" dirty="0"/>
              <a:t>Copy the vale of the Generated token in the notepad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3C82DDFF-930D-4B97-943E-DD832FB1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71" y="1690688"/>
            <a:ext cx="785588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46D39A-3AC6-4EBD-BD09-EE17BD362F83}"/>
              </a:ext>
            </a:extLst>
          </p:cNvPr>
          <p:cNvSpPr/>
          <p:nvPr/>
        </p:nvSpPr>
        <p:spPr>
          <a:xfrm>
            <a:off x="8272020" y="4116553"/>
            <a:ext cx="1003954" cy="193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5BC91-ACFB-44AF-8808-DAD4BD125AD6}"/>
              </a:ext>
            </a:extLst>
          </p:cNvPr>
          <p:cNvSpPr/>
          <p:nvPr/>
        </p:nvSpPr>
        <p:spPr>
          <a:xfrm>
            <a:off x="4142971" y="5210062"/>
            <a:ext cx="1701647" cy="8672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AD0-EFE8-4AE9-A921-50995A5D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3" y="181302"/>
            <a:ext cx="10515600" cy="1325563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SelfHealing</a:t>
            </a:r>
            <a:r>
              <a:rPr lang="en-US" dirty="0"/>
              <a:t> Function URL Webhook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C6DF-20B9-4860-B949-9604DBDC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3" y="1566388"/>
            <a:ext cx="39741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enable auto remediation add the Self Healing Function URL to Dynatrace after creating an alerting profile</a:t>
            </a:r>
          </a:p>
          <a:p>
            <a:r>
              <a:rPr lang="en-US" dirty="0" err="1"/>
              <a:t>WebhookURL</a:t>
            </a:r>
            <a:r>
              <a:rPr lang="en-US" dirty="0"/>
              <a:t>: </a:t>
            </a:r>
            <a:r>
              <a:rPr lang="en-US" dirty="0" err="1"/>
              <a:t>SelfHealingFunction</a:t>
            </a:r>
            <a:r>
              <a:rPr lang="en-US" dirty="0"/>
              <a:t> URL +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ProcessAlert?name</a:t>
            </a:r>
            <a:r>
              <a:rPr lang="en-US" dirty="0"/>
              <a:t>=&lt;</a:t>
            </a:r>
            <a:r>
              <a:rPr lang="en-US" dirty="0" err="1"/>
              <a:t>YourName</a:t>
            </a:r>
            <a:r>
              <a:rPr lang="en-US" dirty="0"/>
              <a:t>&gt;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ABD05A0-38AB-40B4-8FCC-73EDF659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81" y="1080908"/>
            <a:ext cx="781363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29C312-1978-4F8A-8A9C-6902C9FD109F}"/>
              </a:ext>
            </a:extLst>
          </p:cNvPr>
          <p:cNvSpPr/>
          <p:nvPr/>
        </p:nvSpPr>
        <p:spPr>
          <a:xfrm>
            <a:off x="6537487" y="2050331"/>
            <a:ext cx="2969443" cy="2262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7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F5A3-D6D9-470B-82B5-FE756061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5" y="77607"/>
            <a:ext cx="10515600" cy="1325563"/>
          </a:xfrm>
        </p:spPr>
        <p:txBody>
          <a:bodyPr/>
          <a:lstStyle/>
          <a:p>
            <a:r>
              <a:rPr lang="en-US" dirty="0"/>
              <a:t>Step 6 – Release Pipeline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A83F-BFCC-4C0F-962F-173A9AA9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32" y="1104475"/>
            <a:ext cx="10515600" cy="4351338"/>
          </a:xfrm>
        </p:spPr>
        <p:txBody>
          <a:bodyPr/>
          <a:lstStyle/>
          <a:p>
            <a:r>
              <a:rPr lang="en-US" dirty="0"/>
              <a:t>After Importing the release pipeline go to each stage</a:t>
            </a:r>
          </a:p>
          <a:p>
            <a:r>
              <a:rPr lang="en-US" dirty="0"/>
              <a:t>For Each Task in each stage you will have to select the Azure Subscription, Resource Group, Location</a:t>
            </a:r>
          </a:p>
          <a:p>
            <a:r>
              <a:rPr lang="en-US" dirty="0"/>
              <a:t>Add the following values for the Variables in the Variables Section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9430023-44D8-4A3F-AC28-82E21E78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3" y="3097807"/>
            <a:ext cx="10515600" cy="4031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5E652-62BC-4597-9522-8053FB17D685}"/>
              </a:ext>
            </a:extLst>
          </p:cNvPr>
          <p:cNvSpPr/>
          <p:nvPr/>
        </p:nvSpPr>
        <p:spPr>
          <a:xfrm>
            <a:off x="6792015" y="5278679"/>
            <a:ext cx="2111604" cy="839317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E2DC-B622-49A3-9862-CEABEBD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Tags for each Deployment group</a:t>
            </a:r>
            <a:br>
              <a:rPr lang="en-US" dirty="0"/>
            </a:br>
            <a:r>
              <a:rPr lang="en-US" dirty="0"/>
              <a:t>Staging OR 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AA23F-C3F6-4298-AC81-148278C1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59" y="1825625"/>
            <a:ext cx="8490481" cy="4351338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F5DE53A6-CB5A-48E7-8D0C-80EF5DAC369F}"/>
              </a:ext>
            </a:extLst>
          </p:cNvPr>
          <p:cNvSpPr/>
          <p:nvPr/>
        </p:nvSpPr>
        <p:spPr>
          <a:xfrm>
            <a:off x="5962650" y="4381500"/>
            <a:ext cx="1924050" cy="566738"/>
          </a:xfrm>
          <a:prstGeom prst="flowChartProcess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2FA35D1-1DD2-44C9-B65F-205D64A863F5}"/>
              </a:ext>
            </a:extLst>
          </p:cNvPr>
          <p:cNvSpPr/>
          <p:nvPr/>
        </p:nvSpPr>
        <p:spPr>
          <a:xfrm>
            <a:off x="1819269" y="2390757"/>
            <a:ext cx="1924050" cy="514368"/>
          </a:xfrm>
          <a:prstGeom prst="flowChartProcess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2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00AF-6F37-451B-B050-A659136E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Deployment Event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E664-51EA-47F7-91CA-B4496E5F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values in Push Deployment Event Task for Staging and Production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7D60E-E928-4892-BC6D-19F73AE1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0" y="2282825"/>
            <a:ext cx="4769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21" y="1478945"/>
            <a:ext cx="10275721" cy="495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947820" y="1323976"/>
            <a:ext cx="10275721" cy="3815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39" y="1423285"/>
            <a:ext cx="9157284" cy="49532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3340138" y="1423283"/>
            <a:ext cx="4156037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6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6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842885" y="1848423"/>
            <a:ext cx="299337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6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7965016" y="4486277"/>
            <a:ext cx="4141259" cy="10060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6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6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EBAB-F63E-453E-AEB1-86BC178D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Release gate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B55749-C333-4227-B86E-A17D565A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102" y="1605847"/>
            <a:ext cx="3619670" cy="435133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366597A-53A3-4271-82CD-251B9818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28" y="1533395"/>
            <a:ext cx="3439241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8C4E6-744A-4652-A47D-D5F8FBA4C6C0}"/>
              </a:ext>
            </a:extLst>
          </p:cNvPr>
          <p:cNvSpPr/>
          <p:nvPr/>
        </p:nvSpPr>
        <p:spPr>
          <a:xfrm>
            <a:off x="1475295" y="2681926"/>
            <a:ext cx="3327662" cy="292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4F82D-6AA4-49CC-B01D-7D81167CA12F}"/>
              </a:ext>
            </a:extLst>
          </p:cNvPr>
          <p:cNvSpPr/>
          <p:nvPr/>
        </p:nvSpPr>
        <p:spPr>
          <a:xfrm>
            <a:off x="1475295" y="3181546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9FD6E-6E5A-4777-9320-9350F55AF8E3}"/>
              </a:ext>
            </a:extLst>
          </p:cNvPr>
          <p:cNvSpPr/>
          <p:nvPr/>
        </p:nvSpPr>
        <p:spPr>
          <a:xfrm>
            <a:off x="1467443" y="372987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951DE-15F9-43AC-854B-A2936B323F32}"/>
              </a:ext>
            </a:extLst>
          </p:cNvPr>
          <p:cNvSpPr/>
          <p:nvPr/>
        </p:nvSpPr>
        <p:spPr>
          <a:xfrm>
            <a:off x="1509854" y="4210634"/>
            <a:ext cx="3247534" cy="2474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0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46BA-C766-4004-9D7F-7D203883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for Release Gate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0D2496-6988-483E-BAE6-9E0A25B8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Unbreakable Gate Function URL : URL + /</a:t>
            </a:r>
            <a:r>
              <a:rPr lang="en-US" dirty="0" err="1"/>
              <a:t>ProcessUnbreakableGate</a:t>
            </a:r>
            <a:endParaRPr lang="en-US" dirty="0"/>
          </a:p>
          <a:p>
            <a:r>
              <a:rPr lang="en-US" dirty="0"/>
              <a:t>Dynatrace Proxy URL: </a:t>
            </a:r>
            <a:r>
              <a:rPr lang="en-US" dirty="0">
                <a:hlinkClick r:id="rId2"/>
              </a:rPr>
              <a:t>http://40.117.92.217:5000/api/DTCLIProxy/MonspecPullRequest</a:t>
            </a:r>
            <a:endParaRPr lang="en-US" dirty="0"/>
          </a:p>
          <a:p>
            <a:r>
              <a:rPr lang="en-US" dirty="0"/>
              <a:t>Service to Compare value: </a:t>
            </a:r>
            <a:r>
              <a:rPr lang="en-US" dirty="0" err="1"/>
              <a:t>SampleJSonService</a:t>
            </a:r>
            <a:r>
              <a:rPr lang="en-US" dirty="0"/>
              <a:t>/</a:t>
            </a:r>
            <a:r>
              <a:rPr lang="en-US" dirty="0" err="1"/>
              <a:t>StagingToProduction</a:t>
            </a:r>
            <a:endParaRPr lang="en-US" dirty="0"/>
          </a:p>
          <a:p>
            <a:r>
              <a:rPr lang="en-US" dirty="0"/>
              <a:t>Authentication Token : PAT Token</a:t>
            </a:r>
          </a:p>
        </p:txBody>
      </p:sp>
    </p:spTree>
    <p:extLst>
      <p:ext uri="{BB962C8B-B14F-4D97-AF65-F5344CB8AC3E}">
        <p14:creationId xmlns:p14="http://schemas.microsoft.com/office/powerpoint/2010/main" val="128643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756925"/>
            <a:ext cx="10081120" cy="1071563"/>
          </a:xfrm>
        </p:spPr>
        <p:txBody>
          <a:bodyPr>
            <a:normAutofit fontScale="90000"/>
          </a:bodyPr>
          <a:lstStyle/>
          <a:p>
            <a:r>
              <a:rPr lang="en-US" sz="4267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522" y="1089814"/>
            <a:ext cx="7122633" cy="280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644052" y="1544044"/>
            <a:ext cx="2641520" cy="625793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3398103" y="1544045"/>
            <a:ext cx="2641520" cy="625793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2230345" y="2349771"/>
            <a:ext cx="302987" cy="786344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40">
              <a:defRPr/>
            </a:pPr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4029750" y="2213700"/>
            <a:ext cx="261301" cy="797187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40"/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278" y="2548317"/>
            <a:ext cx="9615777" cy="383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8694997" y="1539508"/>
            <a:ext cx="2641520" cy="625793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9179325" y="2518213"/>
            <a:ext cx="529219" cy="392753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76925" y="4265909"/>
            <a:ext cx="2133353" cy="915587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800572" y="5930549"/>
            <a:ext cx="3019411" cy="570793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40"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121914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712901" y="932723"/>
            <a:ext cx="2116963" cy="457928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4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4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4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4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1325148" y="1468293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3953393" y="1477635"/>
            <a:ext cx="2396363" cy="457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1325148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12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3953393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6581637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9209881" y="2508630"/>
            <a:ext cx="2396363" cy="654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12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1325148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3953393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6581637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9209881" y="1983215"/>
            <a:ext cx="2396363" cy="457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914377"/>
            <a:r>
              <a:rPr lang="en-US" sz="12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1" y="4027414"/>
            <a:ext cx="3111680" cy="2692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65" y="4027414"/>
            <a:ext cx="3062569" cy="26929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712901" y="3816831"/>
            <a:ext cx="3111680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4181667" y="3816831"/>
            <a:ext cx="3062867" cy="234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779249" y="5716071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4197865" y="5699847"/>
            <a:ext cx="1494827" cy="381663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7609403" y="3483874"/>
            <a:ext cx="399684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7609403" y="396838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7609403" y="4452895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7609403" y="4937407"/>
            <a:ext cx="914400" cy="37371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914377">
              <a:lnSpc>
                <a:spcPct val="120000"/>
              </a:lnSpc>
            </a:pPr>
            <a:r>
              <a:rPr lang="en-US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78297" y="3286121"/>
            <a:ext cx="1160095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712901" y="3405413"/>
            <a:ext cx="6531632" cy="2860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12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8816542" y="1248121"/>
            <a:ext cx="1764772" cy="6761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8816542" y="1985539"/>
            <a:ext cx="1764772" cy="67618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0" y="212897"/>
            <a:ext cx="10774365" cy="66896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536331" y="1166080"/>
            <a:ext cx="11377247" cy="41518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7452813" y="1258143"/>
            <a:ext cx="942747" cy="5239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3681295" y="962786"/>
            <a:ext cx="1352891" cy="5718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5419797" y="1258144"/>
            <a:ext cx="942747" cy="5239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10041377" y="1531828"/>
            <a:ext cx="1168039" cy="5239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12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755915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7137180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6679097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6257121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7122833" y="1861763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6700856" y="5753721"/>
            <a:ext cx="117596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8054605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7663133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8528433" y="1932747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8136960" y="5789212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8956109" y="1932745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8564636" y="5789211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9435474" y="1923952"/>
            <a:ext cx="332017" cy="3347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9044001" y="5780417"/>
            <a:ext cx="1104987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9890717" y="1932748"/>
            <a:ext cx="332017" cy="334750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9508631" y="5784816"/>
            <a:ext cx="109618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400049" y="330759"/>
            <a:ext cx="10871200" cy="677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US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91589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91702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76132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4077260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544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623656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395681" y="2336825"/>
            <a:ext cx="2160240" cy="216024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8396809" y="2337953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17020" y="319048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73797" y="3196293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2943" y="3221229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77464" y="3229638"/>
            <a:ext cx="215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>
              <a:defRPr/>
            </a:pPr>
            <a:r>
              <a:rPr lang="en-US" sz="2400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8396809" y="233199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6246243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4075201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917217" y="2338517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050">
              <a:defRPr/>
            </a:pPr>
            <a:endParaRPr lang="en-US" sz="2400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789229" y="2364846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7127233" y="23588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4954505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9287097" y="4020871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4073800" y="2277964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234080" y="2260433"/>
            <a:ext cx="7229" cy="23333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9275545" y="2361623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4911604" y="2385327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7087577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748865" y="4019598"/>
            <a:ext cx="451459" cy="420204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080">
              <a:defRPr/>
            </a:pP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10413" y="2835464"/>
            <a:ext cx="5732011" cy="11563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7263115" y="3110841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54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346" y="4479584"/>
            <a:ext cx="610305" cy="59192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968" y="3889001"/>
            <a:ext cx="631109" cy="60097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55" y="3115809"/>
            <a:ext cx="851191" cy="85119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69" y="2291468"/>
            <a:ext cx="810339" cy="810339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2636331" y="1582539"/>
            <a:ext cx="522087" cy="5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3623" y="1503817"/>
            <a:ext cx="688288" cy="6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6474294" y="4812966"/>
            <a:ext cx="700865" cy="6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1789" y="4658013"/>
            <a:ext cx="661319" cy="66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034" y="3570655"/>
            <a:ext cx="686679" cy="6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1354" y="2526427"/>
            <a:ext cx="643151" cy="6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0195" y="1466635"/>
            <a:ext cx="762652" cy="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023" y="1437775"/>
            <a:ext cx="633620" cy="769749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0264" y="4672501"/>
            <a:ext cx="709163" cy="7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88" y="4680014"/>
            <a:ext cx="712619" cy="7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259163" y="373460"/>
            <a:ext cx="5430860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6479095" y="5938390"/>
            <a:ext cx="5430861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6479095" y="397438"/>
            <a:ext cx="5430860" cy="87764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99688" y="5896433"/>
            <a:ext cx="5390337" cy="91959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>
              <a:defRPr/>
            </a:pPr>
            <a:r>
              <a:rPr lang="en-US" sz="28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507" y="1471635"/>
            <a:ext cx="664548" cy="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684" y="4715079"/>
            <a:ext cx="579845" cy="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22" y="1349985"/>
            <a:ext cx="921303" cy="9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5905" y="4761457"/>
            <a:ext cx="629743" cy="629743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524" y="4639480"/>
            <a:ext cx="838253" cy="8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5631" y="1314423"/>
            <a:ext cx="1135356" cy="1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736" y="1586345"/>
            <a:ext cx="639877" cy="545777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3510" y="1612622"/>
            <a:ext cx="932913" cy="93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9752" y="1430501"/>
            <a:ext cx="612728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4971" y="4757013"/>
            <a:ext cx="758156" cy="6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5985" y="4775573"/>
            <a:ext cx="836239" cy="6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9969" y="1691925"/>
            <a:ext cx="720603" cy="7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4348" y="4714412"/>
            <a:ext cx="673437" cy="6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5921FE9-08DC-4DDC-974F-0F29D0B513CE}"/>
              </a:ext>
            </a:extLst>
          </p:cNvPr>
          <p:cNvSpPr/>
          <p:nvPr/>
        </p:nvSpPr>
        <p:spPr>
          <a:xfrm>
            <a:off x="412425" y="1044950"/>
            <a:ext cx="1597844" cy="687223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  <a:p>
            <a:pPr algn="ctr"/>
            <a:r>
              <a:rPr lang="en-US" dirty="0"/>
              <a:t> Pipeline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C575583-06F9-43B9-B318-FACD24F246C8}"/>
              </a:ext>
            </a:extLst>
          </p:cNvPr>
          <p:cNvSpPr/>
          <p:nvPr/>
        </p:nvSpPr>
        <p:spPr>
          <a:xfrm>
            <a:off x="254526" y="2918530"/>
            <a:ext cx="2743202" cy="918179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Functions in Azure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9EB6304-EDEA-40D4-88B0-70B273B9DA78}"/>
              </a:ext>
            </a:extLst>
          </p:cNvPr>
          <p:cNvSpPr/>
          <p:nvPr/>
        </p:nvSpPr>
        <p:spPr>
          <a:xfrm>
            <a:off x="4345759" y="1019273"/>
            <a:ext cx="1979629" cy="886118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Deployment </a:t>
            </a:r>
          </a:p>
          <a:p>
            <a:pPr algn="ctr"/>
            <a:r>
              <a:rPr lang="en-US" dirty="0"/>
              <a:t>Event task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1D9C30B-4E24-488D-AB39-760EE5CEC610}"/>
              </a:ext>
            </a:extLst>
          </p:cNvPr>
          <p:cNvSpPr/>
          <p:nvPr/>
        </p:nvSpPr>
        <p:spPr>
          <a:xfrm>
            <a:off x="4262095" y="4952610"/>
            <a:ext cx="2605333" cy="1329179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Dynatrace </a:t>
            </a:r>
          </a:p>
          <a:p>
            <a:pPr algn="ctr"/>
            <a:r>
              <a:rPr lang="en-US" dirty="0"/>
              <a:t>SaaS / Managed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B1D5053-509E-44C0-BAA9-29F4555AF22F}"/>
              </a:ext>
            </a:extLst>
          </p:cNvPr>
          <p:cNvSpPr/>
          <p:nvPr/>
        </p:nvSpPr>
        <p:spPr>
          <a:xfrm>
            <a:off x="8129494" y="1094061"/>
            <a:ext cx="1870431" cy="717475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 Gate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1912A12-1BD3-4F21-AED4-AD530DBB41E8}"/>
              </a:ext>
            </a:extLst>
          </p:cNvPr>
          <p:cNvSpPr/>
          <p:nvPr/>
        </p:nvSpPr>
        <p:spPr>
          <a:xfrm>
            <a:off x="7990425" y="2785540"/>
            <a:ext cx="2101000" cy="888492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Unbreakable Gate Pipeline Function 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99602C4-C4D5-46EE-B9CC-B63793E8F498}"/>
              </a:ext>
            </a:extLst>
          </p:cNvPr>
          <p:cNvSpPr/>
          <p:nvPr/>
        </p:nvSpPr>
        <p:spPr>
          <a:xfrm>
            <a:off x="8176628" y="4909050"/>
            <a:ext cx="2252217" cy="801278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Dynatrace Proxy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D85340-2BF9-45BC-90D0-3227AE0D7445}"/>
              </a:ext>
            </a:extLst>
          </p:cNvPr>
          <p:cNvCxnSpPr>
            <a:cxnSpLocks/>
          </p:cNvCxnSpPr>
          <p:nvPr/>
        </p:nvCxnSpPr>
        <p:spPr>
          <a:xfrm>
            <a:off x="8639669" y="1879721"/>
            <a:ext cx="0" cy="7859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026C07-38DE-4115-8822-A64609FFE33B}"/>
              </a:ext>
            </a:extLst>
          </p:cNvPr>
          <p:cNvCxnSpPr>
            <a:cxnSpLocks/>
          </p:cNvCxnSpPr>
          <p:nvPr/>
        </p:nvCxnSpPr>
        <p:spPr>
          <a:xfrm>
            <a:off x="8675413" y="3737728"/>
            <a:ext cx="0" cy="10605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97A1BE9C-22EC-475B-93B6-7AC4FFBA718A}"/>
              </a:ext>
            </a:extLst>
          </p:cNvPr>
          <p:cNvSpPr/>
          <p:nvPr/>
        </p:nvSpPr>
        <p:spPr>
          <a:xfrm>
            <a:off x="5204775" y="2779063"/>
            <a:ext cx="2101000" cy="886118"/>
          </a:xfrm>
          <a:prstGeom prst="flowChartProces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Healing Function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CEE9B-622B-4027-B4E3-9300D40835A1}"/>
              </a:ext>
            </a:extLst>
          </p:cNvPr>
          <p:cNvCxnSpPr>
            <a:cxnSpLocks/>
          </p:cNvCxnSpPr>
          <p:nvPr/>
        </p:nvCxnSpPr>
        <p:spPr>
          <a:xfrm>
            <a:off x="4699264" y="1970202"/>
            <a:ext cx="0" cy="289874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D7FC95-8848-47BD-B059-50ACBF6E81D3}"/>
              </a:ext>
            </a:extLst>
          </p:cNvPr>
          <p:cNvCxnSpPr>
            <a:cxnSpLocks/>
          </p:cNvCxnSpPr>
          <p:nvPr/>
        </p:nvCxnSpPr>
        <p:spPr>
          <a:xfrm flipV="1">
            <a:off x="6249974" y="3737728"/>
            <a:ext cx="5301" cy="113121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B82CED-3ED4-4A2B-8AED-8C6F5D8CF17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037011" y="1452800"/>
            <a:ext cx="3167764" cy="17693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9715E-911A-42BD-B721-CEA9BC4D1212}"/>
              </a:ext>
            </a:extLst>
          </p:cNvPr>
          <p:cNvCxnSpPr>
            <a:cxnSpLocks/>
          </p:cNvCxnSpPr>
          <p:nvPr/>
        </p:nvCxnSpPr>
        <p:spPr>
          <a:xfrm>
            <a:off x="1022811" y="1811536"/>
            <a:ext cx="0" cy="97879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CD7D57-77F0-4667-A22C-DE4F4C6E866A}"/>
              </a:ext>
            </a:extLst>
          </p:cNvPr>
          <p:cNvSpPr txBox="1"/>
          <p:nvPr/>
        </p:nvSpPr>
        <p:spPr>
          <a:xfrm>
            <a:off x="975681" y="20880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B823C6-B152-472D-AE7E-CCC084C5DA25}"/>
              </a:ext>
            </a:extLst>
          </p:cNvPr>
          <p:cNvSpPr txBox="1"/>
          <p:nvPr/>
        </p:nvSpPr>
        <p:spPr>
          <a:xfrm>
            <a:off x="4652133" y="43151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B28968-11DC-4045-88C0-4515733F3AB7}"/>
              </a:ext>
            </a:extLst>
          </p:cNvPr>
          <p:cNvSpPr txBox="1"/>
          <p:nvPr/>
        </p:nvSpPr>
        <p:spPr>
          <a:xfrm>
            <a:off x="8633005" y="2303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A7B043-CA76-4908-936F-3FF34CA310A3}"/>
              </a:ext>
            </a:extLst>
          </p:cNvPr>
          <p:cNvSpPr txBox="1"/>
          <p:nvPr/>
        </p:nvSpPr>
        <p:spPr>
          <a:xfrm>
            <a:off x="8630241" y="4345753"/>
            <a:ext cx="6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6CDC5D-2CD3-4BFB-9214-F86EAF09A83E}"/>
              </a:ext>
            </a:extLst>
          </p:cNvPr>
          <p:cNvSpPr txBox="1"/>
          <p:nvPr/>
        </p:nvSpPr>
        <p:spPr>
          <a:xfrm>
            <a:off x="7654568" y="496321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526A1D83-F635-449B-BE12-4C8BCA880EC4}"/>
              </a:ext>
            </a:extLst>
          </p:cNvPr>
          <p:cNvSpPr/>
          <p:nvPr/>
        </p:nvSpPr>
        <p:spPr>
          <a:xfrm flipV="1">
            <a:off x="6962483" y="5286830"/>
            <a:ext cx="1167011" cy="45719"/>
          </a:xfrm>
          <a:prstGeom prst="leftRightArrow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99016E-4D28-4D16-ABB9-22B3C67A944D}"/>
              </a:ext>
            </a:extLst>
          </p:cNvPr>
          <p:cNvSpPr txBox="1"/>
          <p:nvPr/>
        </p:nvSpPr>
        <p:spPr>
          <a:xfrm>
            <a:off x="6207561" y="390270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79A09-644E-4616-A6DC-D72C205B6406}"/>
              </a:ext>
            </a:extLst>
          </p:cNvPr>
          <p:cNvSpPr txBox="1"/>
          <p:nvPr/>
        </p:nvSpPr>
        <p:spPr>
          <a:xfrm>
            <a:off x="2483964" y="1452799"/>
            <a:ext cx="33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7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9440660-6A3B-4B65-ACAA-856F0952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979" y="2726504"/>
            <a:ext cx="2485162" cy="85199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89AC794-AA9B-43F3-94C3-441AA436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979" y="1019273"/>
            <a:ext cx="2344475" cy="85048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80A1D22-44E5-4EC2-A004-E357A5CDE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219" y="4715085"/>
            <a:ext cx="1361741" cy="1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9797-C91F-4460-9A92-2CF15EA2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7" y="148308"/>
            <a:ext cx="10515600" cy="1325563"/>
          </a:xfrm>
        </p:spPr>
        <p:txBody>
          <a:bodyPr/>
          <a:lstStyle/>
          <a:p>
            <a:r>
              <a:rPr lang="en-US" dirty="0"/>
              <a:t>Step 1 : 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E8F4-4B25-4BBF-B555-86D29EA7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44" y="1715014"/>
            <a:ext cx="3494076" cy="4351338"/>
          </a:xfrm>
        </p:spPr>
        <p:txBody>
          <a:bodyPr/>
          <a:lstStyle/>
          <a:p>
            <a:r>
              <a:rPr lang="en-US" dirty="0"/>
              <a:t>Login to Azure Portal </a:t>
            </a:r>
          </a:p>
          <a:p>
            <a:r>
              <a:rPr lang="en-US" dirty="0"/>
              <a:t>Create Storage Account</a:t>
            </a:r>
          </a:p>
          <a:p>
            <a:r>
              <a:rPr lang="en-US" dirty="0"/>
              <a:t>Upload the </a:t>
            </a:r>
            <a:r>
              <a:rPr lang="en-US" dirty="0" err="1"/>
              <a:t>Monspec</a:t>
            </a:r>
            <a:r>
              <a:rPr lang="en-US" dirty="0"/>
              <a:t> folder from the source code to a new Blob container</a:t>
            </a:r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8EA4241-268D-48CA-BE37-11000710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67" y="1547378"/>
            <a:ext cx="7660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DDCA52-D666-46E6-A68C-7E96681EC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332" y="1342131"/>
            <a:ext cx="7990775" cy="43513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21A5D7-3449-432F-8297-D9E3142AC898}"/>
              </a:ext>
            </a:extLst>
          </p:cNvPr>
          <p:cNvSpPr txBox="1">
            <a:spLocks/>
          </p:cNvSpPr>
          <p:nvPr/>
        </p:nvSpPr>
        <p:spPr>
          <a:xfrm>
            <a:off x="470647" y="1897342"/>
            <a:ext cx="2761129" cy="2692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the </a:t>
            </a:r>
            <a:r>
              <a:rPr lang="en-US" dirty="0" err="1"/>
              <a:t>Azure_Devops_Values</a:t>
            </a:r>
            <a:r>
              <a:rPr lang="en-US" dirty="0"/>
              <a:t> Notepad copy the URL’s of the </a:t>
            </a:r>
            <a:r>
              <a:rPr lang="en-US" dirty="0" err="1"/>
              <a:t>Monspec</a:t>
            </a:r>
            <a:r>
              <a:rPr lang="en-US" dirty="0"/>
              <a:t> file and the Pipeline Info File</a:t>
            </a:r>
          </a:p>
        </p:txBody>
      </p:sp>
    </p:spTree>
    <p:extLst>
      <p:ext uri="{BB962C8B-B14F-4D97-AF65-F5344CB8AC3E}">
        <p14:creationId xmlns:p14="http://schemas.microsoft.com/office/powerpoint/2010/main" val="198159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A31-ACEB-47E8-BF0A-9E6CE77D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Setup Azure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17C7-6CCF-4B65-8A54-A5B3EF67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74659" cy="4351338"/>
          </a:xfrm>
        </p:spPr>
        <p:txBody>
          <a:bodyPr/>
          <a:lstStyle/>
          <a:p>
            <a:r>
              <a:rPr lang="en-US" dirty="0"/>
              <a:t>Login to </a:t>
            </a:r>
            <a:r>
              <a:rPr lang="en-US" dirty="0">
                <a:hlinkClick r:id="rId2"/>
              </a:rPr>
              <a:t>https://dev.azure.com</a:t>
            </a:r>
            <a:endParaRPr lang="en-US" dirty="0"/>
          </a:p>
          <a:p>
            <a:r>
              <a:rPr lang="en-US" dirty="0"/>
              <a:t>Create a New Organization </a:t>
            </a:r>
          </a:p>
          <a:p>
            <a:r>
              <a:rPr lang="en-US" dirty="0"/>
              <a:t>Create a New Project </a:t>
            </a:r>
          </a:p>
          <a:p>
            <a:r>
              <a:rPr lang="en-US" dirty="0"/>
              <a:t>Go to Repos</a:t>
            </a:r>
          </a:p>
          <a:p>
            <a:r>
              <a:rPr lang="en-US" dirty="0"/>
              <a:t>Import a Git Repository</a:t>
            </a:r>
          </a:p>
          <a:p>
            <a:r>
              <a:rPr lang="en-US" dirty="0"/>
              <a:t>URL to clone is: https://github.com/safia-habib/UnbreakablePipelineSource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449E6E-F4D8-4E2C-BC70-1B0AAA19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49" y="1690688"/>
            <a:ext cx="52793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099D-2B00-4D9A-AD33-8DAF66A3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84" y="223723"/>
            <a:ext cx="10515600" cy="1325563"/>
          </a:xfrm>
        </p:spPr>
        <p:txBody>
          <a:bodyPr/>
          <a:lstStyle/>
          <a:p>
            <a:r>
              <a:rPr lang="en-US" dirty="0"/>
              <a:t>Step 2: Continuation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D6C6-62F7-434E-A300-CD618A4D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4" y="1253331"/>
            <a:ext cx="10515600" cy="4351338"/>
          </a:xfrm>
        </p:spPr>
        <p:txBody>
          <a:bodyPr/>
          <a:lstStyle/>
          <a:p>
            <a:r>
              <a:rPr lang="en-US" dirty="0"/>
              <a:t>In the imported code navigate to </a:t>
            </a:r>
            <a:r>
              <a:rPr lang="en-US" dirty="0" err="1"/>
              <a:t>ArmTemplates</a:t>
            </a:r>
            <a:r>
              <a:rPr lang="en-US" dirty="0"/>
              <a:t>/</a:t>
            </a:r>
            <a:r>
              <a:rPr lang="en-US" dirty="0" err="1"/>
              <a:t>functionarmTemplate.parameters.json</a:t>
            </a:r>
            <a:endParaRPr lang="en-US" dirty="0"/>
          </a:p>
          <a:p>
            <a:r>
              <a:rPr lang="en-US" dirty="0"/>
              <a:t>Replace &lt;your Name&gt; With your First + Last name</a:t>
            </a:r>
          </a:p>
          <a:p>
            <a:r>
              <a:rPr lang="en-US" dirty="0"/>
              <a:t>Commit the changes once done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AE4E4-69FF-4531-9FA9-991BEAF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3" y="3085655"/>
            <a:ext cx="10515600" cy="3735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AA8CB-E6C0-43D2-971F-6F99BB0ADDFE}"/>
              </a:ext>
            </a:extLst>
          </p:cNvPr>
          <p:cNvSpPr/>
          <p:nvPr/>
        </p:nvSpPr>
        <p:spPr>
          <a:xfrm>
            <a:off x="6509208" y="3143839"/>
            <a:ext cx="716437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11507-BFED-4E15-A952-4E9C8AB13531}"/>
              </a:ext>
            </a:extLst>
          </p:cNvPr>
          <p:cNvSpPr/>
          <p:nvPr/>
        </p:nvSpPr>
        <p:spPr>
          <a:xfrm>
            <a:off x="5665509" y="4196498"/>
            <a:ext cx="642594" cy="424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DDCD4-396A-40C7-A7CE-3A82A6D4442B}"/>
              </a:ext>
            </a:extLst>
          </p:cNvPr>
          <p:cNvSpPr/>
          <p:nvPr/>
        </p:nvSpPr>
        <p:spPr>
          <a:xfrm>
            <a:off x="7866668" y="4172931"/>
            <a:ext cx="609596" cy="3299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1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6123</TotalTime>
  <Words>1138</Words>
  <Application>Microsoft Office PowerPoint</Application>
  <PresentationFormat>Widescreen</PresentationFormat>
  <Paragraphs>201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Open Sans Light</vt:lpstr>
      <vt:lpstr>Verdana</vt:lpstr>
      <vt:lpstr>Wingdings</vt:lpstr>
      <vt:lpstr>Office Theme</vt:lpstr>
      <vt:lpstr>Unbreakable Azure Devops Pipeline using Dynatrace</vt:lpstr>
      <vt:lpstr>Pre Requisites</vt:lpstr>
      <vt:lpstr>THE BIG PICTURE What we are going to do today!</vt:lpstr>
      <vt:lpstr>PowerPoint Presentation</vt:lpstr>
      <vt:lpstr>PowerPoint Presentation</vt:lpstr>
      <vt:lpstr>Step 1 : Storage Account</vt:lpstr>
      <vt:lpstr>PowerPoint Presentation</vt:lpstr>
      <vt:lpstr>Step 2: Setup Azure Repos</vt:lpstr>
      <vt:lpstr>Step 2: Continuation</vt:lpstr>
      <vt:lpstr>Step 3: Create a Personal Access Token</vt:lpstr>
      <vt:lpstr>Step 3: Get the Dynatrace Marketplace Extension</vt:lpstr>
      <vt:lpstr>Step 4: Build Pipeline</vt:lpstr>
      <vt:lpstr>Step 4: Result</vt:lpstr>
      <vt:lpstr>Step 4: Run the Build Pipeline</vt:lpstr>
      <vt:lpstr>Step 5: Create Deployment Group</vt:lpstr>
      <vt:lpstr>Step 5: Release Pipeline</vt:lpstr>
      <vt:lpstr>Release Stage</vt:lpstr>
      <vt:lpstr>Open all tasks and establish connection to Azure</vt:lpstr>
      <vt:lpstr>Step 6: Deploy time</vt:lpstr>
      <vt:lpstr>Step 6: Get Function URL’s</vt:lpstr>
      <vt:lpstr>Step 6: Function URL and Key</vt:lpstr>
      <vt:lpstr>App Pipeline</vt:lpstr>
      <vt:lpstr>App Release Pipeline</vt:lpstr>
      <vt:lpstr>Getting values from Dynatrace</vt:lpstr>
      <vt:lpstr>API Token Dynatrace</vt:lpstr>
      <vt:lpstr>Add SelfHealing Function URL Webhook Integration</vt:lpstr>
      <vt:lpstr>Step 6 – Release Pipeline Configuration</vt:lpstr>
      <vt:lpstr>Add Tags for each Deployment group Staging OR Production</vt:lpstr>
      <vt:lpstr>Push Deployment Event Task</vt:lpstr>
      <vt:lpstr>Lets Explore our Application in Staging: Not a Web UI Masterpiece – but it works </vt:lpstr>
      <vt:lpstr>Explore our Services in Dynatrace: Everything Monitored, Everything Tagged</vt:lpstr>
      <vt:lpstr>Update Release gate</vt:lpstr>
      <vt:lpstr>Values for Release Gate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Habib, Safia</dc:creator>
  <cp:lastModifiedBy>Habib, Safia</cp:lastModifiedBy>
  <cp:revision>59</cp:revision>
  <dcterms:created xsi:type="dcterms:W3CDTF">2018-11-05T18:04:07Z</dcterms:created>
  <dcterms:modified xsi:type="dcterms:W3CDTF">2018-11-16T13:17:21Z</dcterms:modified>
</cp:coreProperties>
</file>